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Montserrat" charset="1" panose="00000500000000000000"/>
      <p:regular r:id="rId7"/>
    </p:embeddedFont>
    <p:embeddedFont>
      <p:font typeface="Montserrat Bold" charset="1" panose="00000800000000000000"/>
      <p:regular r:id="rId8"/>
    </p:embeddedFont>
    <p:embeddedFont>
      <p:font typeface="Montserrat Classic Bold" charset="1" panose="00000800000000000000"/>
      <p:regular r:id="rId9"/>
    </p:embeddedFont>
    <p:embeddedFont>
      <p:font typeface="Montserrat Italics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https://online.york.edu/apply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https://online.york.edu/apply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56776" y="0"/>
            <a:ext cx="18844776" cy="10287000"/>
            <a:chOff x="0" y="0"/>
            <a:chExt cx="8557980" cy="46716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557980" cy="4671636"/>
            </a:xfrm>
            <a:custGeom>
              <a:avLst/>
              <a:gdLst/>
              <a:ahLst/>
              <a:cxnLst/>
              <a:rect r="r" b="b" t="t" l="l"/>
              <a:pathLst>
                <a:path h="4671636" w="8557980">
                  <a:moveTo>
                    <a:pt x="0" y="0"/>
                  </a:moveTo>
                  <a:lnTo>
                    <a:pt x="8557980" y="0"/>
                  </a:lnTo>
                  <a:lnTo>
                    <a:pt x="8557980" y="4671636"/>
                  </a:lnTo>
                  <a:lnTo>
                    <a:pt x="0" y="4671636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557980" cy="4690686"/>
            </a:xfrm>
            <a:prstGeom prst="rect">
              <a:avLst/>
            </a:prstGeom>
          </p:spPr>
          <p:txBody>
            <a:bodyPr anchor="ctr" rtlCol="false" tIns="19346" lIns="19346" bIns="19346" rIns="19346"/>
            <a:lstStyle/>
            <a:p>
              <a:pPr algn="ctr">
                <a:lnSpc>
                  <a:spcPts val="66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28383" y="8336920"/>
            <a:ext cx="18536124" cy="722537"/>
            <a:chOff x="0" y="0"/>
            <a:chExt cx="6999831" cy="2728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999831" cy="272853"/>
            </a:xfrm>
            <a:custGeom>
              <a:avLst/>
              <a:gdLst/>
              <a:ahLst/>
              <a:cxnLst/>
              <a:rect r="r" b="b" t="t" l="l"/>
              <a:pathLst>
                <a:path h="272853" w="6999831">
                  <a:moveTo>
                    <a:pt x="0" y="0"/>
                  </a:moveTo>
                  <a:lnTo>
                    <a:pt x="6999831" y="0"/>
                  </a:lnTo>
                  <a:lnTo>
                    <a:pt x="6999831" y="272853"/>
                  </a:lnTo>
                  <a:lnTo>
                    <a:pt x="0" y="272853"/>
                  </a:lnTo>
                  <a:close/>
                </a:path>
              </a:pathLst>
            </a:custGeom>
            <a:gradFill rotWithShape="true">
              <a:gsLst>
                <a:gs pos="0">
                  <a:srgbClr val="A767AA">
                    <a:alpha val="0"/>
                  </a:srgbClr>
                </a:gs>
                <a:gs pos="100000">
                  <a:srgbClr val="00276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6999831" cy="301428"/>
            </a:xfrm>
            <a:prstGeom prst="rect">
              <a:avLst/>
            </a:prstGeom>
          </p:spPr>
          <p:txBody>
            <a:bodyPr anchor="ctr" rtlCol="false" tIns="23265" lIns="23265" bIns="23265" rIns="23265"/>
            <a:lstStyle/>
            <a:p>
              <a:pPr algn="ctr">
                <a:lnSpc>
                  <a:spcPts val="804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124062" y="8773519"/>
            <a:ext cx="18531803" cy="1569959"/>
            <a:chOff x="0" y="0"/>
            <a:chExt cx="6998199" cy="5928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998199" cy="592866"/>
            </a:xfrm>
            <a:custGeom>
              <a:avLst/>
              <a:gdLst/>
              <a:ahLst/>
              <a:cxnLst/>
              <a:rect r="r" b="b" t="t" l="l"/>
              <a:pathLst>
                <a:path h="592866" w="6998199">
                  <a:moveTo>
                    <a:pt x="0" y="0"/>
                  </a:moveTo>
                  <a:lnTo>
                    <a:pt x="6998199" y="0"/>
                  </a:lnTo>
                  <a:lnTo>
                    <a:pt x="6998199" y="592866"/>
                  </a:lnTo>
                  <a:lnTo>
                    <a:pt x="0" y="592866"/>
                  </a:lnTo>
                  <a:close/>
                </a:path>
              </a:pathLst>
            </a:custGeom>
            <a:solidFill>
              <a:srgbClr val="00276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6998199" cy="621441"/>
            </a:xfrm>
            <a:prstGeom prst="rect">
              <a:avLst/>
            </a:prstGeom>
          </p:spPr>
          <p:txBody>
            <a:bodyPr anchor="ctr" rtlCol="false" tIns="23265" lIns="23265" bIns="23265" rIns="23265"/>
            <a:lstStyle/>
            <a:p>
              <a:pPr algn="ctr">
                <a:lnSpc>
                  <a:spcPts val="804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853991" y="4715818"/>
            <a:ext cx="3700900" cy="3700900"/>
            <a:chOff x="0" y="0"/>
            <a:chExt cx="4934533" cy="4934533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4934533" cy="4934533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827" y="0"/>
                    </a:moveTo>
                    <a:lnTo>
                      <a:pt x="793973" y="0"/>
                    </a:lnTo>
                    <a:cubicBezTo>
                      <a:pt x="804371" y="0"/>
                      <a:pt x="812800" y="8429"/>
                      <a:pt x="812800" y="18827"/>
                    </a:cubicBezTo>
                    <a:lnTo>
                      <a:pt x="812800" y="793973"/>
                    </a:lnTo>
                    <a:cubicBezTo>
                      <a:pt x="812800" y="804371"/>
                      <a:pt x="804371" y="812800"/>
                      <a:pt x="793973" y="812800"/>
                    </a:cubicBezTo>
                    <a:lnTo>
                      <a:pt x="18827" y="812800"/>
                    </a:lnTo>
                    <a:cubicBezTo>
                      <a:pt x="8429" y="812800"/>
                      <a:pt x="0" y="804371"/>
                      <a:pt x="0" y="793973"/>
                    </a:cubicBezTo>
                    <a:lnTo>
                      <a:pt x="0" y="18827"/>
                    </a:lnTo>
                    <a:cubicBezTo>
                      <a:pt x="0" y="8429"/>
                      <a:pt x="8429" y="0"/>
                      <a:pt x="188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145104" lIns="145104" bIns="145104" rIns="145104"/>
              <a:lstStyle/>
              <a:p>
                <a:pPr algn="ctr">
                  <a:lnSpc>
                    <a:spcPts val="1652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287062" y="287062"/>
              <a:ext cx="4360409" cy="4360409"/>
            </a:xfrm>
            <a:custGeom>
              <a:avLst/>
              <a:gdLst/>
              <a:ahLst/>
              <a:cxnLst/>
              <a:rect r="r" b="b" t="t" l="l"/>
              <a:pathLst>
                <a:path h="4360409" w="4360409">
                  <a:moveTo>
                    <a:pt x="0" y="0"/>
                  </a:moveTo>
                  <a:lnTo>
                    <a:pt x="4360409" y="0"/>
                  </a:lnTo>
                  <a:lnTo>
                    <a:pt x="4360409" y="4360409"/>
                  </a:lnTo>
                  <a:lnTo>
                    <a:pt x="0" y="436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35954" y="158097"/>
              <a:ext cx="4662625" cy="4618340"/>
            </a:xfrm>
            <a:custGeom>
              <a:avLst/>
              <a:gdLst/>
              <a:ahLst/>
              <a:cxnLst/>
              <a:rect r="r" b="b" t="t" l="l"/>
              <a:pathLst>
                <a:path h="4618340" w="4662625">
                  <a:moveTo>
                    <a:pt x="0" y="0"/>
                  </a:moveTo>
                  <a:lnTo>
                    <a:pt x="4662625" y="0"/>
                  </a:lnTo>
                  <a:lnTo>
                    <a:pt x="4662625" y="4618339"/>
                  </a:lnTo>
                  <a:lnTo>
                    <a:pt x="0" y="4618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0257996" y="-39521"/>
            <a:ext cx="7645080" cy="2398936"/>
          </a:xfrm>
          <a:custGeom>
            <a:avLst/>
            <a:gdLst/>
            <a:ahLst/>
            <a:cxnLst/>
            <a:rect r="r" b="b" t="t" l="l"/>
            <a:pathLst>
              <a:path h="2398936" w="7645080">
                <a:moveTo>
                  <a:pt x="0" y="0"/>
                </a:moveTo>
                <a:lnTo>
                  <a:pt x="7645080" y="0"/>
                </a:lnTo>
                <a:lnTo>
                  <a:pt x="7645080" y="2398936"/>
                </a:lnTo>
                <a:lnTo>
                  <a:pt x="0" y="23989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042387" y="5747743"/>
            <a:ext cx="8433343" cy="2406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36"/>
              </a:lnSpc>
              <a:spcBef>
                <a:spcPct val="0"/>
              </a:spcBef>
            </a:pPr>
            <a:r>
              <a:rPr lang="en-US" sz="3136" spc="-31">
                <a:solidFill>
                  <a:srgbClr val="002766"/>
                </a:solidFill>
                <a:latin typeface="Montserrat"/>
                <a:ea typeface="Montserrat"/>
                <a:cs typeface="Montserrat"/>
                <a:sym typeface="Montserrat"/>
              </a:rPr>
              <a:t>Prepare to strengt</a:t>
            </a:r>
            <a:r>
              <a:rPr lang="en-US" sz="3136" spc="-31">
                <a:solidFill>
                  <a:srgbClr val="002766"/>
                </a:solidFill>
                <a:latin typeface="Montserrat"/>
                <a:ea typeface="Montserrat"/>
                <a:cs typeface="Montserrat"/>
                <a:sym typeface="Montserrat"/>
              </a:rPr>
              <a:t>hen churches and foster sustainable ministry growth through a new concentration in the Master’s of Global &amp; Organizational Leadership, featuring</a:t>
            </a:r>
            <a:r>
              <a:rPr lang="en-US" b="true" sz="3136" spc="-31">
                <a:solidFill>
                  <a:srgbClr val="0027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three master’s-level courses in 8-week, 100% online terms.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7643982" y="2143913"/>
            <a:ext cx="9831748" cy="3235795"/>
            <a:chOff x="0" y="0"/>
            <a:chExt cx="13108997" cy="4314393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285750"/>
              <a:ext cx="13108997" cy="33017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9191"/>
                </a:lnSpc>
              </a:pPr>
              <a:r>
                <a:rPr lang="en-US" b="true" sz="10212" spc="-510">
                  <a:solidFill>
                    <a:srgbClr val="002766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Ministry Growth &amp; Development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3517319"/>
              <a:ext cx="13108997" cy="7970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179"/>
                </a:lnSpc>
                <a:spcBef>
                  <a:spcPct val="0"/>
                </a:spcBef>
              </a:pPr>
              <a:r>
                <a:rPr lang="en-US" sz="3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Faith-Based | Purpose-Driven | Impactful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8317388" y="9298930"/>
            <a:ext cx="9158342" cy="680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349"/>
              </a:lnSpc>
              <a:spcBef>
                <a:spcPct val="0"/>
              </a:spcBef>
            </a:pPr>
            <a:r>
              <a:rPr lang="en-US" b="true" sz="486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Register by August 26, 2026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657940" y="8961233"/>
            <a:ext cx="4093001" cy="519193"/>
            <a:chOff x="0" y="0"/>
            <a:chExt cx="5457335" cy="69225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8413" cy="692258"/>
            </a:xfrm>
            <a:custGeom>
              <a:avLst/>
              <a:gdLst/>
              <a:ahLst/>
              <a:cxnLst/>
              <a:rect r="r" b="b" t="t" l="l"/>
              <a:pathLst>
                <a:path h="692258" w="678413">
                  <a:moveTo>
                    <a:pt x="0" y="0"/>
                  </a:moveTo>
                  <a:lnTo>
                    <a:pt x="678413" y="0"/>
                  </a:lnTo>
                  <a:lnTo>
                    <a:pt x="678413" y="692258"/>
                  </a:lnTo>
                  <a:lnTo>
                    <a:pt x="0" y="692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753936" y="91819"/>
              <a:ext cx="4703399" cy="484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35"/>
                </a:lnSpc>
              </a:pPr>
              <a:r>
                <a:rPr lang="en-US" sz="2577" i="true" strike="noStrike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  <a:hlinkClick r:id="rId9" tooltip="https://online.york.edu/apply"/>
                </a:rPr>
                <a:t>online.york.edu/apply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2023232" y="9562471"/>
            <a:ext cx="3362416" cy="519193"/>
            <a:chOff x="0" y="0"/>
            <a:chExt cx="4483222" cy="69225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93124" cy="692258"/>
            </a:xfrm>
            <a:custGeom>
              <a:avLst/>
              <a:gdLst/>
              <a:ahLst/>
              <a:cxnLst/>
              <a:rect r="r" b="b" t="t" l="l"/>
              <a:pathLst>
                <a:path h="692258" w="693124">
                  <a:moveTo>
                    <a:pt x="0" y="0"/>
                  </a:moveTo>
                  <a:lnTo>
                    <a:pt x="693124" y="0"/>
                  </a:lnTo>
                  <a:lnTo>
                    <a:pt x="693124" y="692258"/>
                  </a:lnTo>
                  <a:lnTo>
                    <a:pt x="0" y="692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777577" y="108546"/>
              <a:ext cx="3705644" cy="484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35"/>
                </a:lnSpc>
              </a:pPr>
              <a:r>
                <a:rPr lang="en-US" sz="2577" i="true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  <a:hlinkClick r:id="rId12" tooltip="https://online.york.edu/apply"/>
                </a:rPr>
                <a:t>online@york.edu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DAHA8lkCHW0</dc:identifier>
  <dcterms:modified xsi:type="dcterms:W3CDTF">2011-08-01T06:04:30Z</dcterms:modified>
  <cp:revision>1</cp:revision>
  <dc:title>MGD Materials</dc:title>
</cp:coreProperties>
</file>